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D8F2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4CD8C2-B803-4B6A-B7BA-572CD8B33AA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037621-2880-4CB2-9851-7BF38078DF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34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037621-2880-4CB2-9851-7BF38078DF5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26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file:///C:\Documents%20and%20Settings\user01\My%20Documents\phim%20nguyen%20phan%204%20ki.flv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9025262"/>
              </p:ext>
            </p:extLst>
          </p:nvPr>
        </p:nvGraphicFramePr>
        <p:xfrm>
          <a:off x="4038600" y="2133600"/>
          <a:ext cx="5105400" cy="4724401"/>
        </p:xfrm>
        <a:graphic>
          <a:graphicData uri="http://schemas.openxmlformats.org/drawingml/2006/table">
            <a:tbl>
              <a:tblPr/>
              <a:tblGrid>
                <a:gridCol w="850900"/>
                <a:gridCol w="850900"/>
                <a:gridCol w="850900"/>
                <a:gridCol w="850900"/>
                <a:gridCol w="850900"/>
                <a:gridCol w="850900"/>
              </a:tblGrid>
              <a:tr h="1766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Hình thái NST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Kì trung gian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Kì đầu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Kì giữa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Kì sau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Kì cuối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57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Mức độ duỗi xoắn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-Mức độ đóng xoắn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" name="Picture 139" descr="Picture 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39624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41"/>
          <p:cNvSpPr>
            <a:spLocks noChangeArrowheads="1"/>
          </p:cNvSpPr>
          <p:nvPr/>
        </p:nvSpPr>
        <p:spPr bwMode="auto">
          <a:xfrm>
            <a:off x="0" y="1371600"/>
            <a:ext cx="784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Quan sát hình hãy cho biết mức độ đóng,duỗi xoắn của NST qua các kỳ ?</a:t>
            </a:r>
          </a:p>
        </p:txBody>
      </p:sp>
      <p:sp>
        <p:nvSpPr>
          <p:cNvPr id="5" name="Text Box 142"/>
          <p:cNvSpPr txBox="1">
            <a:spLocks noChangeArrowheads="1"/>
          </p:cNvSpPr>
          <p:nvPr/>
        </p:nvSpPr>
        <p:spPr bwMode="auto">
          <a:xfrm>
            <a:off x="4876800" y="4191000"/>
            <a:ext cx="91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Nhiều nhất</a:t>
            </a:r>
          </a:p>
        </p:txBody>
      </p:sp>
      <p:sp>
        <p:nvSpPr>
          <p:cNvPr id="6" name="Text Box 143"/>
          <p:cNvSpPr txBox="1">
            <a:spLocks noChangeArrowheads="1"/>
          </p:cNvSpPr>
          <p:nvPr/>
        </p:nvSpPr>
        <p:spPr bwMode="auto">
          <a:xfrm>
            <a:off x="7543800" y="42672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Ít</a:t>
            </a:r>
          </a:p>
        </p:txBody>
      </p:sp>
      <p:sp>
        <p:nvSpPr>
          <p:cNvPr id="7" name="Text Box 144"/>
          <p:cNvSpPr txBox="1">
            <a:spLocks noChangeArrowheads="1"/>
          </p:cNvSpPr>
          <p:nvPr/>
        </p:nvSpPr>
        <p:spPr bwMode="auto">
          <a:xfrm>
            <a:off x="8229600" y="4267200"/>
            <a:ext cx="914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00CC"/>
                </a:solidFill>
                <a:latin typeface="Times New Roman" pitchFamily="18" charset="0"/>
              </a:rPr>
              <a:t>Nhiều</a:t>
            </a:r>
          </a:p>
        </p:txBody>
      </p:sp>
      <p:sp>
        <p:nvSpPr>
          <p:cNvPr id="8" name="Text Box 145"/>
          <p:cNvSpPr txBox="1">
            <a:spLocks noChangeArrowheads="1"/>
          </p:cNvSpPr>
          <p:nvPr/>
        </p:nvSpPr>
        <p:spPr bwMode="auto">
          <a:xfrm>
            <a:off x="57912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Ít</a:t>
            </a:r>
          </a:p>
        </p:txBody>
      </p:sp>
      <p:sp>
        <p:nvSpPr>
          <p:cNvPr id="9" name="Text Box 146"/>
          <p:cNvSpPr txBox="1">
            <a:spLocks noChangeArrowheads="1"/>
          </p:cNvSpPr>
          <p:nvPr/>
        </p:nvSpPr>
        <p:spPr bwMode="auto">
          <a:xfrm>
            <a:off x="6629400" y="5486400"/>
            <a:ext cx="76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Cực đại</a:t>
            </a:r>
          </a:p>
        </p:txBody>
      </p:sp>
      <p:sp>
        <p:nvSpPr>
          <p:cNvPr id="11" name="WordArt 152" descr="16d76c76df64a4d74fecbe46c3d7c2c2"/>
          <p:cNvSpPr>
            <a:spLocks noChangeArrowheads="1" noChangeShapeType="1" noTextEdit="1"/>
          </p:cNvSpPr>
          <p:nvPr/>
        </p:nvSpPr>
        <p:spPr bwMode="auto">
          <a:xfrm>
            <a:off x="2362200" y="152400"/>
            <a:ext cx="5181600" cy="1143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400" b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4">
                    <a:alphaModFix amt="97000"/>
                  </a:blip>
                  <a:srcRect/>
                  <a:tile tx="0" ty="0" sx="100000" sy="100000" flip="none" algn="tl"/>
                </a:blipFill>
                <a:latin typeface="Times New Roman"/>
                <a:cs typeface="Times New Roman"/>
              </a:rPr>
              <a:t>Nguyên phân</a:t>
            </a:r>
          </a:p>
        </p:txBody>
      </p:sp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6482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0" y="3783013"/>
            <a:ext cx="44958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>
                <a:solidFill>
                  <a:srgbClr val="0000CC"/>
                </a:solidFill>
              </a:rPr>
              <a:t>     </a:t>
            </a:r>
            <a:r>
              <a:rPr lang="en-US" sz="2400">
                <a:solidFill>
                  <a:srgbClr val="0000CC"/>
                </a:solidFill>
                <a:latin typeface="Times New Roman" pitchFamily="18" charset="0"/>
              </a:rPr>
              <a:t>Chu kỳ tế bào gồm Kì trung gian và nguyên phân (có 4 kì : Kì đầu, Kì giữa, kì sau, kì cuối)</a:t>
            </a:r>
          </a:p>
          <a:p>
            <a:r>
              <a:rPr lang="en-US" sz="2400">
                <a:solidFill>
                  <a:srgbClr val="0000CC"/>
                </a:solidFill>
                <a:latin typeface="Times New Roman" pitchFamily="18" charset="0"/>
              </a:rPr>
              <a:t>- Kì trung gian : Tế bào lớn lên và có nhân đôi NST.</a:t>
            </a:r>
          </a:p>
          <a:p>
            <a:r>
              <a:rPr lang="en-US" sz="2400">
                <a:solidFill>
                  <a:srgbClr val="0000CC"/>
                </a:solidFill>
                <a:latin typeface="Times New Roman" pitchFamily="18" charset="0"/>
              </a:rPr>
              <a:t>- Nguyên phân : Có sự phân chia NST và chất tế bào tạo ra 2 tế bào mới.</a:t>
            </a:r>
            <a:endParaRPr lang="en-US" sz="2800">
              <a:solidFill>
                <a:srgbClr val="0000CC"/>
              </a:solidFill>
            </a:endParaRPr>
          </a:p>
        </p:txBody>
      </p:sp>
      <p:pic>
        <p:nvPicPr>
          <p:cNvPr id="4" name="Picture 19" descr="ani-171"/>
          <p:cNvPicPr>
            <a:picLocks noChangeAspect="1" noChangeArrowheads="1" noCrop="1"/>
          </p:cNvPicPr>
          <p:nvPr/>
        </p:nvPicPr>
        <p:blipFill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788" y="0"/>
            <a:ext cx="1319212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0" y="1219200"/>
            <a:ext cx="4648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Quan sát hình hãy cho biết một chu kì tế bào có bao nhiêu kì ?</a:t>
            </a: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304800" y="2133600"/>
            <a:ext cx="3810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rgbClr val="0000CC"/>
                </a:solidFill>
              </a:rPr>
              <a:t>  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5 kì : Trung gian, kì đầu, kì   giữa, kì sau, kì cuối</a:t>
            </a:r>
          </a:p>
        </p:txBody>
      </p:sp>
      <p:sp>
        <p:nvSpPr>
          <p:cNvPr id="7" name="Text Box 23"/>
          <p:cNvSpPr txBox="1">
            <a:spLocks noChangeArrowheads="1"/>
          </p:cNvSpPr>
          <p:nvPr/>
        </p:nvSpPr>
        <p:spPr bwMode="auto">
          <a:xfrm>
            <a:off x="0" y="3048000"/>
            <a:ext cx="4191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Diễn biến của 1 chu kì tế bào diễn ra như thế nào ?</a:t>
            </a:r>
          </a:p>
        </p:txBody>
      </p:sp>
      <p:sp>
        <p:nvSpPr>
          <p:cNvPr id="8" name="AutoShape 24"/>
          <p:cNvSpPr>
            <a:spLocks noChangeArrowheads="1"/>
          </p:cNvSpPr>
          <p:nvPr/>
        </p:nvSpPr>
        <p:spPr bwMode="auto">
          <a:xfrm>
            <a:off x="0" y="2362200"/>
            <a:ext cx="533400" cy="457200"/>
          </a:xfrm>
          <a:prstGeom prst="rightArrow">
            <a:avLst>
              <a:gd name="adj1" fmla="val 50000"/>
              <a:gd name="adj2" fmla="val 291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25"/>
          <p:cNvSpPr>
            <a:spLocks noChangeArrowheads="1"/>
          </p:cNvSpPr>
          <p:nvPr/>
        </p:nvSpPr>
        <p:spPr bwMode="auto">
          <a:xfrm>
            <a:off x="0" y="3886200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WordArt 26" descr="16d76c76df64a4d74fecbe46c3d7c2c2"/>
          <p:cNvSpPr>
            <a:spLocks noChangeArrowheads="1" noChangeShapeType="1" noTextEdit="1"/>
          </p:cNvSpPr>
          <p:nvPr/>
        </p:nvSpPr>
        <p:spPr bwMode="auto">
          <a:xfrm>
            <a:off x="2590800" y="0"/>
            <a:ext cx="5181600" cy="11430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400" b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4">
                    <a:alphaModFix amt="97000"/>
                  </a:blip>
                  <a:srcRect/>
                  <a:tile tx="0" ty="0" sx="100000" sy="100000" flip="none" algn="tl"/>
                </a:blipFill>
                <a:latin typeface="Times New Roman"/>
                <a:cs typeface="Times New Roman"/>
              </a:rPr>
              <a:t>Nguyên phân</a:t>
            </a:r>
          </a:p>
        </p:txBody>
      </p:sp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ChangeArrowheads="1"/>
          </p:cNvSpPr>
          <p:nvPr/>
        </p:nvSpPr>
        <p:spPr bwMode="auto">
          <a:xfrm>
            <a:off x="228600" y="2209800"/>
            <a:ext cx="44196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>
                <a:solidFill>
                  <a:srgbClr val="0000CC"/>
                </a:solidFill>
                <a:latin typeface="Times New Roman" pitchFamily="18" charset="0"/>
              </a:rPr>
              <a:t>- Kì trung gian NST duỗi xoắn, rồi bắt đầu đóng xoắn ở kì đầu &amp; đóng xoắn cực đại ở kì giữa. Sang kì sau, NST bắt đầu duỗi xoắn và tiếp tục duỗi xoắn ở kì cuối.</a:t>
            </a:r>
          </a:p>
          <a:p>
            <a:r>
              <a:rPr lang="en-US" sz="2800">
                <a:solidFill>
                  <a:srgbClr val="0000CC"/>
                </a:solidFill>
                <a:latin typeface="Times New Roman" pitchFamily="18" charset="0"/>
              </a:rPr>
              <a:t>- NST lại tiếp tục đóng và duỗi xoắn có tính chất chu kì qua các thế hệ tế bào.</a:t>
            </a:r>
          </a:p>
        </p:txBody>
      </p:sp>
      <p:pic>
        <p:nvPicPr>
          <p:cNvPr id="3" name="Picture 22" descr="Picture 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3600"/>
            <a:ext cx="40386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3"/>
          <p:cNvSpPr>
            <a:spLocks noChangeArrowheads="1"/>
          </p:cNvSpPr>
          <p:nvPr/>
        </p:nvSpPr>
        <p:spPr bwMode="auto">
          <a:xfrm>
            <a:off x="0" y="1676400"/>
            <a:ext cx="4953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u="sng"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en-US" sz="2000" u="sng">
                <a:solidFill>
                  <a:srgbClr val="FFFFFF"/>
                </a:solidFill>
                <a:latin typeface="Times New Roman" pitchFamily="18" charset="0"/>
              </a:rPr>
              <a:t>I.BIẾN ĐỔI HÌNH THÁI NHIỄM SẮC THỂ TRONG CHU KỲ TẾ BÀO</a:t>
            </a:r>
          </a:p>
        </p:txBody>
      </p:sp>
      <p:pic>
        <p:nvPicPr>
          <p:cNvPr id="5" name="Picture 24" descr="viet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828800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7"/>
          <p:cNvSpPr txBox="1">
            <a:spLocks noChangeArrowheads="1"/>
          </p:cNvSpPr>
          <p:nvPr/>
        </p:nvSpPr>
        <p:spPr bwMode="auto">
          <a:xfrm>
            <a:off x="0" y="1295400"/>
            <a:ext cx="5105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Biến đổi hình thái NST Trong chu kì tế bào diễn ra như thế nào ?</a:t>
            </a:r>
          </a:p>
        </p:txBody>
      </p:sp>
      <p:sp>
        <p:nvSpPr>
          <p:cNvPr id="8" name="AutoShape 28"/>
          <p:cNvSpPr>
            <a:spLocks noChangeArrowheads="1"/>
          </p:cNvSpPr>
          <p:nvPr/>
        </p:nvSpPr>
        <p:spPr bwMode="auto">
          <a:xfrm>
            <a:off x="0" y="1752600"/>
            <a:ext cx="5029200" cy="5029200"/>
          </a:xfrm>
          <a:prstGeom prst="flowChartAlternateProcess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WordArt 29" descr="16d76c76df64a4d74fecbe46c3d7c2c2"/>
          <p:cNvSpPr>
            <a:spLocks noChangeArrowheads="1" noChangeShapeType="1" noTextEdit="1"/>
          </p:cNvSpPr>
          <p:nvPr/>
        </p:nvSpPr>
        <p:spPr bwMode="auto">
          <a:xfrm>
            <a:off x="1981200" y="0"/>
            <a:ext cx="60960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400" b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107763" dir="13500000" algn="ctr" rotWithShape="0">
                    <a:srgbClr val="C7DFD3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Nguyên phân</a:t>
            </a:r>
          </a:p>
        </p:txBody>
      </p:sp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20"/>
                            </p:stCondLst>
                            <p:childTnLst>
                              <p:par>
                                <p:cTn id="3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chuthich N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14600"/>
            <a:ext cx="91440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0" y="838200"/>
            <a:ext cx="7696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>
                <a:latin typeface="Times New Roman" pitchFamily="18" charset="0"/>
              </a:rPr>
              <a:t>Quan sát hình và cho biết các thành phần nào tham gia trong Quá trình nguyên phân?</a:t>
            </a:r>
          </a:p>
        </p:txBody>
      </p:sp>
      <p:sp>
        <p:nvSpPr>
          <p:cNvPr id="5" name="Line 19"/>
          <p:cNvSpPr>
            <a:spLocks noChangeShapeType="1"/>
          </p:cNvSpPr>
          <p:nvPr/>
        </p:nvSpPr>
        <p:spPr bwMode="auto">
          <a:xfrm flipV="1">
            <a:off x="6019800" y="3429000"/>
            <a:ext cx="1752600" cy="38100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>
            <a:off x="6248400" y="4419600"/>
            <a:ext cx="1905000" cy="76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21"/>
          <p:cNvSpPr>
            <a:spLocks noChangeShapeType="1"/>
          </p:cNvSpPr>
          <p:nvPr/>
        </p:nvSpPr>
        <p:spPr bwMode="auto">
          <a:xfrm flipH="1">
            <a:off x="1600200" y="4800600"/>
            <a:ext cx="3124200" cy="99060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22"/>
          <p:cNvSpPr>
            <a:spLocks noChangeShapeType="1"/>
          </p:cNvSpPr>
          <p:nvPr/>
        </p:nvSpPr>
        <p:spPr bwMode="auto">
          <a:xfrm flipH="1" flipV="1">
            <a:off x="1676400" y="4495800"/>
            <a:ext cx="838200" cy="22860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 flipH="1" flipV="1">
            <a:off x="1752600" y="3352800"/>
            <a:ext cx="2743200" cy="457200"/>
          </a:xfrm>
          <a:prstGeom prst="lin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7772400" y="3124200"/>
            <a:ext cx="10668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  <a:latin typeface="Times New Roman" pitchFamily="18" charset="0"/>
              </a:rPr>
              <a:t>Màng nhân</a:t>
            </a:r>
          </a:p>
        </p:txBody>
      </p:sp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8077200" y="4267200"/>
            <a:ext cx="1066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  <a:latin typeface="Times New Roman" pitchFamily="18" charset="0"/>
              </a:rPr>
              <a:t>Thoi phân bào</a:t>
            </a:r>
          </a:p>
        </p:txBody>
      </p:sp>
      <p:sp>
        <p:nvSpPr>
          <p:cNvPr id="12" name="Text Box 26"/>
          <p:cNvSpPr txBox="1">
            <a:spLocks noChangeArrowheads="1"/>
          </p:cNvSpPr>
          <p:nvPr/>
        </p:nvSpPr>
        <p:spPr bwMode="auto">
          <a:xfrm>
            <a:off x="838200" y="3048000"/>
            <a:ext cx="1143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  <a:latin typeface="Times New Roman" pitchFamily="18" charset="0"/>
              </a:rPr>
              <a:t>Tâm động</a:t>
            </a:r>
          </a:p>
        </p:txBody>
      </p:sp>
      <p:sp>
        <p:nvSpPr>
          <p:cNvPr id="13" name="Text Box 27"/>
          <p:cNvSpPr txBox="1">
            <a:spLocks noChangeArrowheads="1"/>
          </p:cNvSpPr>
          <p:nvPr/>
        </p:nvSpPr>
        <p:spPr bwMode="auto">
          <a:xfrm>
            <a:off x="228600" y="41910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  <a:latin typeface="Times New Roman" pitchFamily="18" charset="0"/>
              </a:rPr>
              <a:t>Trung tử</a:t>
            </a:r>
          </a:p>
        </p:txBody>
      </p: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609600" y="5486400"/>
            <a:ext cx="152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B050"/>
                </a:solidFill>
                <a:latin typeface="Times New Roman" pitchFamily="18" charset="0"/>
              </a:rPr>
              <a:t>Nhiễm sắc thể</a:t>
            </a:r>
          </a:p>
        </p:txBody>
      </p:sp>
      <p:sp>
        <p:nvSpPr>
          <p:cNvPr id="15" name="WordArt 29" descr="16d76c76df64a4d74fecbe46c3d7c2c2"/>
          <p:cNvSpPr>
            <a:spLocks noChangeArrowheads="1" noChangeShapeType="1" noTextEdit="1"/>
          </p:cNvSpPr>
          <p:nvPr/>
        </p:nvSpPr>
        <p:spPr bwMode="auto">
          <a:xfrm>
            <a:off x="2362200" y="0"/>
            <a:ext cx="53340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747"/>
              </a:avLst>
            </a:prstTxWarp>
          </a:bodyPr>
          <a:lstStyle/>
          <a:p>
            <a:pPr algn="ctr"/>
            <a:r>
              <a:rPr lang="en-US" sz="4400" b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13500000" algn="ctr" rotWithShape="0">
                    <a:srgbClr val="C7DFD3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Nguyên phân</a:t>
            </a:r>
          </a:p>
        </p:txBody>
      </p:sp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Những diễn biến cơ bản của NST nguyên phâ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5753100" y="22860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Nhóm 1</a:t>
            </a: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334000" y="2009775"/>
            <a:ext cx="3505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NST kép bắt đầu đóng xoắn, co ngắn nên có hình thái rõ rệt . Các NST kép dính vào các sợi tơ của thoi phân bào ở tâm động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867400" y="3581400"/>
            <a:ext cx="2362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Nhóm 2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867400" y="4721942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Nhóm 3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019800" y="57912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000000"/>
                </a:solidFill>
                <a:latin typeface="Times New Roman" pitchFamily="18" charset="0"/>
              </a:rPr>
              <a:t>Nhóm 4</a:t>
            </a: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410200" y="3428206"/>
            <a:ext cx="35814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Các NST kép đóng xoắn cực đại và xếp thành hàng ở mặt phẳng xích đạo của thoi phân bào</a:t>
            </a: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5257800" y="4492548"/>
            <a:ext cx="37338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Từng NST kép tách nhau ở tâm động và phân ly về hai cực của tế bào</a:t>
            </a: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5257800" y="5562600"/>
            <a:ext cx="3733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0000CC"/>
                </a:solidFill>
                <a:latin typeface="Times New Roman" pitchFamily="18" charset="0"/>
              </a:rPr>
              <a:t>Các NST đơn dãn xoắn dài ra, ở dạng sợi mảnh dần thành nhiễm sắc chất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0" y="762000"/>
            <a:ext cx="9144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</a:rPr>
              <a:t>Dựa vào những thông tin SGK tr.28 hoạt động nhóm hoàn thành bảng 9.2 </a:t>
            </a:r>
          </a:p>
        </p:txBody>
      </p:sp>
      <p:sp>
        <p:nvSpPr>
          <p:cNvPr id="13" name="AutoShape 25">
            <a:hlinkClick r:id="rId3" action="ppaction://program" highlightClick="1"/>
          </p:cNvPr>
          <p:cNvSpPr>
            <a:spLocks noChangeArrowheads="1"/>
          </p:cNvSpPr>
          <p:nvPr/>
        </p:nvSpPr>
        <p:spPr bwMode="auto">
          <a:xfrm>
            <a:off x="8305800" y="6477000"/>
            <a:ext cx="838200" cy="381000"/>
          </a:xfrm>
          <a:prstGeom prst="actionButtonBeginning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WordArt 26" descr="16d76c76df64a4d74fecbe46c3d7c2c2"/>
          <p:cNvSpPr>
            <a:spLocks noChangeArrowheads="1" noChangeShapeType="1" noTextEdit="1"/>
          </p:cNvSpPr>
          <p:nvPr/>
        </p:nvSpPr>
        <p:spPr bwMode="auto">
          <a:xfrm>
            <a:off x="2362200" y="228600"/>
            <a:ext cx="53340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7788"/>
              </a:avLst>
            </a:prstTxWarp>
          </a:bodyPr>
          <a:lstStyle/>
          <a:p>
            <a:pPr algn="ctr"/>
            <a:r>
              <a:rPr lang="en-US" sz="4400" b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4"/>
                  <a:srcRect/>
                  <a:tile tx="0" ty="0" sx="100000" sy="100000" flip="none" algn="tl"/>
                </a:blipFill>
                <a:effectLst>
                  <a:outerShdw dist="107763" dir="13500000" algn="ctr" rotWithShape="0">
                    <a:srgbClr val="C7DFD3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Nguyên phân</a:t>
            </a:r>
          </a:p>
        </p:txBody>
      </p:sp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viet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1905000"/>
            <a:ext cx="685800" cy="68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304800" y="1143000"/>
            <a:ext cx="8440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  </a:t>
            </a:r>
            <a:r>
              <a:rPr lang="en-US" sz="2000">
                <a:latin typeface="Times New Roman" pitchFamily="18" charset="0"/>
              </a:rPr>
              <a:t>I.</a:t>
            </a:r>
            <a:r>
              <a:rPr lang="en-US" sz="2000" b="1" u="sng"/>
              <a:t>  </a:t>
            </a:r>
            <a:r>
              <a:rPr lang="en-US" sz="2000" b="1" u="sng">
                <a:latin typeface="Times New Roman" pitchFamily="18" charset="0"/>
              </a:rPr>
              <a:t>BIẾN ĐỔI HÌNH THÁI NHIỄM SẮC THỂ</a:t>
            </a:r>
            <a:r>
              <a:rPr lang="en-US" sz="2000" b="1">
                <a:latin typeface="Times New Roman" pitchFamily="18" charset="0"/>
              </a:rPr>
              <a:t> </a:t>
            </a:r>
            <a:r>
              <a:rPr lang="en-US" sz="2000" b="1" u="sng">
                <a:latin typeface="Times New Roman" pitchFamily="18" charset="0"/>
              </a:rPr>
              <a:t>TRONG CHU KỲ TẾ BÀO</a:t>
            </a: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0" y="1600200"/>
            <a:ext cx="914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 b="1"/>
              <a:t>  </a:t>
            </a:r>
            <a:r>
              <a:rPr lang="en-US" sz="2400" b="1">
                <a:latin typeface="Times New Roman" pitchFamily="18" charset="0"/>
              </a:rPr>
              <a:t>II.</a:t>
            </a:r>
            <a:r>
              <a:rPr lang="en-US" sz="2400" b="1" u="sng">
                <a:latin typeface="Times New Roman" pitchFamily="18" charset="0"/>
              </a:rPr>
              <a:t> NHỮNG DIỄN BIẾN CƠ BẢN CỦA NST TRONG</a:t>
            </a:r>
          </a:p>
          <a:p>
            <a:pPr algn="ctr"/>
            <a:r>
              <a:rPr lang="en-US" sz="2400" b="1">
                <a:latin typeface="Times New Roman" pitchFamily="18" charset="0"/>
              </a:rPr>
              <a:t>                                     </a:t>
            </a:r>
            <a:r>
              <a:rPr lang="en-US" sz="2400" b="1" u="sng">
                <a:latin typeface="Times New Roman" pitchFamily="18" charset="0"/>
              </a:rPr>
              <a:t>QUÁ TRÌNH NGUYÊN PHÂN</a:t>
            </a: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228600" y="3810000"/>
            <a:ext cx="8915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</a:rPr>
              <a:t> 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2. </a:t>
            </a:r>
            <a:r>
              <a:rPr lang="en-US" sz="2400" b="1" i="1">
                <a:solidFill>
                  <a:srgbClr val="0000CC"/>
                </a:solidFill>
                <a:latin typeface="Times New Roman" pitchFamily="18" charset="0"/>
              </a:rPr>
              <a:t>Kì giữa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: Các NST kép đóng xoắn cực đại và xếp thành hàng ở mặt phẳng xích đạo của thoi phân bào.</a:t>
            </a:r>
          </a:p>
        </p:txBody>
      </p:sp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152400" y="2514600"/>
            <a:ext cx="8610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</a:rPr>
              <a:t>  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1. </a:t>
            </a:r>
            <a:r>
              <a:rPr lang="en-US" sz="2400" b="1" i="1">
                <a:solidFill>
                  <a:srgbClr val="0000CC"/>
                </a:solidFill>
                <a:latin typeface="Times New Roman" pitchFamily="18" charset="0"/>
              </a:rPr>
              <a:t>Kì đầu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: NST kép bắt đầu đóng xoắn, co ngắn nên có hình thái rõ rệt . Các NST kép dính vào các sợi tơ của thoi phân bào ở tâm động.</a:t>
            </a:r>
          </a:p>
        </p:txBody>
      </p:sp>
      <p:sp>
        <p:nvSpPr>
          <p:cNvPr id="7" name="Rectangle 17"/>
          <p:cNvSpPr>
            <a:spLocks noChangeArrowheads="1"/>
          </p:cNvSpPr>
          <p:nvPr/>
        </p:nvSpPr>
        <p:spPr bwMode="auto">
          <a:xfrm>
            <a:off x="228600" y="4648200"/>
            <a:ext cx="85344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</a:rPr>
              <a:t> 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3. </a:t>
            </a:r>
            <a:r>
              <a:rPr lang="en-US" sz="2400" b="1" i="1">
                <a:solidFill>
                  <a:srgbClr val="0000CC"/>
                </a:solidFill>
                <a:latin typeface="Times New Roman" pitchFamily="18" charset="0"/>
              </a:rPr>
              <a:t>Kì sau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:  Từng NST kép tách nhau ở tâm động và phân ly về hai cực   của tế bào.</a:t>
            </a:r>
          </a:p>
        </p:txBody>
      </p:sp>
      <p:sp>
        <p:nvSpPr>
          <p:cNvPr id="8" name="Rectangle 18"/>
          <p:cNvSpPr>
            <a:spLocks noChangeArrowheads="1"/>
          </p:cNvSpPr>
          <p:nvPr/>
        </p:nvSpPr>
        <p:spPr bwMode="auto">
          <a:xfrm>
            <a:off x="228600" y="5486400"/>
            <a:ext cx="8839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0000CC"/>
                </a:solidFill>
              </a:rPr>
              <a:t> 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4. </a:t>
            </a:r>
            <a:r>
              <a:rPr lang="en-US" sz="2400" b="1" i="1">
                <a:solidFill>
                  <a:srgbClr val="0000CC"/>
                </a:solidFill>
                <a:latin typeface="Times New Roman" pitchFamily="18" charset="0"/>
              </a:rPr>
              <a:t>Kì cuối</a:t>
            </a:r>
            <a:r>
              <a:rPr lang="en-US" sz="2400" b="1">
                <a:solidFill>
                  <a:srgbClr val="0000CC"/>
                </a:solidFill>
                <a:latin typeface="Times New Roman" pitchFamily="18" charset="0"/>
              </a:rPr>
              <a:t>: Các NST đơn dãn xoắn dài ra, ở dạng sợi mảnh  dần thành nhiễm sắc chất.</a:t>
            </a:r>
          </a:p>
        </p:txBody>
      </p:sp>
      <p:sp>
        <p:nvSpPr>
          <p:cNvPr id="10" name="AutoShape 21"/>
          <p:cNvSpPr>
            <a:spLocks noChangeArrowheads="1"/>
          </p:cNvSpPr>
          <p:nvPr/>
        </p:nvSpPr>
        <p:spPr bwMode="auto">
          <a:xfrm>
            <a:off x="152400" y="762000"/>
            <a:ext cx="8763000" cy="6096000"/>
          </a:xfrm>
          <a:prstGeom prst="flowChartAlternateProcess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WordArt 22" descr="16d76c76df64a4d74fecbe46c3d7c2c2"/>
          <p:cNvSpPr>
            <a:spLocks noChangeArrowheads="1" noChangeShapeType="1" noTextEdit="1"/>
          </p:cNvSpPr>
          <p:nvPr/>
        </p:nvSpPr>
        <p:spPr bwMode="auto">
          <a:xfrm>
            <a:off x="2362200" y="0"/>
            <a:ext cx="5334000" cy="6429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6129"/>
              </a:avLst>
            </a:prstTxWarp>
          </a:bodyPr>
          <a:lstStyle/>
          <a:p>
            <a:pPr algn="ctr"/>
            <a:r>
              <a:rPr lang="en-US" sz="4400" b="1" kern="10">
                <a:ln w="25400">
                  <a:solidFill>
                    <a:schemeClr val="tx1"/>
                  </a:solidFill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effectLst>
                  <a:outerShdw dist="107763" dir="13500000" algn="ctr" rotWithShape="0">
                    <a:srgbClr val="C7DFD3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Nguyên phân</a:t>
            </a:r>
          </a:p>
        </p:txBody>
      </p:sp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80"/>
                            </p:stCondLst>
                            <p:childTnLst>
                              <p:par>
                                <p:cTn id="2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700"/>
                            </p:stCondLst>
                            <p:childTnLst>
                              <p:par>
                                <p:cTn id="32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100"/>
                            </p:stCondLst>
                            <p:childTnLst>
                              <p:par>
                                <p:cTn id="38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rrowheads="1"/>
          </p:cNvSpPr>
          <p:nvPr/>
        </p:nvSpPr>
        <p:spPr bwMode="auto">
          <a:xfrm>
            <a:off x="0" y="304800"/>
            <a:ext cx="4876800" cy="1905000"/>
          </a:xfrm>
          <a:prstGeom prst="cloudCallout">
            <a:avLst>
              <a:gd name="adj1" fmla="val -47264"/>
              <a:gd name="adj2" fmla="val 74833"/>
            </a:avLst>
          </a:prstGeom>
          <a:solidFill>
            <a:srgbClr val="1AD8F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2800">
                <a:latin typeface="Times New Roman" pitchFamily="18" charset="0"/>
              </a:rPr>
              <a:t>Do đâu mà số lượng NST của tế bào con giống mẹ ? </a:t>
            </a:r>
          </a:p>
          <a:p>
            <a:pPr algn="ctr"/>
            <a:endParaRPr lang="en-US" sz="2800">
              <a:latin typeface="Times New Roman" pitchFamily="18" charset="0"/>
            </a:endParaRPr>
          </a:p>
        </p:txBody>
      </p:sp>
      <p:sp>
        <p:nvSpPr>
          <p:cNvPr id="3" name="AutoShape 5"/>
          <p:cNvSpPr>
            <a:spLocks noChangeArrowheads="1"/>
          </p:cNvSpPr>
          <p:nvPr/>
        </p:nvSpPr>
        <p:spPr bwMode="auto">
          <a:xfrm>
            <a:off x="5181600" y="457200"/>
            <a:ext cx="3505200" cy="1447800"/>
          </a:xfrm>
          <a:prstGeom prst="wedgeEllipseCallout">
            <a:avLst>
              <a:gd name="adj1" fmla="val -66394"/>
              <a:gd name="adj2" fmla="val 22699"/>
            </a:avLst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itchFamily="18" charset="0"/>
              </a:rPr>
              <a:t>Do NST nhân đôi 1 lần và chia đôi 1 lần</a:t>
            </a:r>
          </a:p>
        </p:txBody>
      </p:sp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0" y="3733800"/>
            <a:ext cx="9144000" cy="3124200"/>
          </a:xfrm>
          <a:prstGeom prst="irregularSeal1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spcBef>
                <a:spcPct val="50000"/>
              </a:spcBef>
            </a:pPr>
            <a:endParaRPr lang="en-US" sz="2400">
              <a:solidFill>
                <a:srgbClr val="FFFF00"/>
              </a:solidFill>
              <a:latin typeface="Times New Roman" pitchFamily="18" charset="0"/>
            </a:endParaRPr>
          </a:p>
          <a:p>
            <a:pPr algn="ctr"/>
            <a:endParaRPr lang="en-US" sz="2400">
              <a:latin typeface="Times New Roman" pitchFamily="18" charset="0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133600" y="4648200"/>
            <a:ext cx="457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latin typeface="Times New Roman" pitchFamily="18" charset="0"/>
              </a:rPr>
              <a:t>Trong nguyên phân số lượng tế bào</a:t>
            </a:r>
          </a:p>
          <a:p>
            <a:r>
              <a:rPr lang="en-US" sz="2400">
                <a:latin typeface="Times New Roman" pitchFamily="18" charset="0"/>
              </a:rPr>
              <a:t> tăng mà bộ NST không đổi</a:t>
            </a:r>
          </a:p>
          <a:p>
            <a:r>
              <a:rPr lang="en-US" sz="2400">
                <a:latin typeface="Times New Roman" pitchFamily="18" charset="0"/>
              </a:rPr>
              <a:t> → điều đó có ý nghĩa gì?</a:t>
            </a: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1143000" y="2286000"/>
            <a:ext cx="7772400" cy="144780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latin typeface="Times New Roman" pitchFamily="18" charset="0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1371600" y="2438400"/>
            <a:ext cx="7315200" cy="118745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</a:rPr>
              <a:t>Kết quả của nguyên phân là từ một tế bào mẹ cho ra 2 tế bào con có bộ NST giống như bộ NST của tế bào mẹ (2n NST)</a:t>
            </a:r>
          </a:p>
        </p:txBody>
      </p:sp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178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3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3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3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3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3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35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628</Words>
  <Application>Microsoft Office PowerPoint</Application>
  <PresentationFormat>On-screen Show (4:3)</PresentationFormat>
  <Paragraphs>63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LG</dc:creator>
  <cp:lastModifiedBy>LG</cp:lastModifiedBy>
  <cp:revision>4</cp:revision>
  <dcterms:created xsi:type="dcterms:W3CDTF">2006-08-16T00:00:00Z</dcterms:created>
  <dcterms:modified xsi:type="dcterms:W3CDTF">2019-10-15T03:02:18Z</dcterms:modified>
</cp:coreProperties>
</file>